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941E"/>
    <a:srgbClr val="35AD7A"/>
    <a:srgbClr val="299768"/>
    <a:srgbClr val="269A6B"/>
    <a:srgbClr val="2E9669"/>
    <a:srgbClr val="007E79"/>
    <a:srgbClr val="6EC72D"/>
    <a:srgbClr val="249C2F"/>
    <a:srgbClr val="577F1B"/>
    <a:srgbClr val="7DB62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15" autoAdjust="0"/>
    <p:restoredTop sz="94660"/>
  </p:normalViewPr>
  <p:slideViewPr>
    <p:cSldViewPr snapToGrid="0">
      <p:cViewPr varScale="1">
        <p:scale>
          <a:sx n="79" d="100"/>
          <a:sy n="79" d="100"/>
        </p:scale>
        <p:origin x="3252" y="11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e-DE"/>
              <a:t>Mastertitelformat bearbeiten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9F411698-122E-4AB8-955A-B36178F337A5}" type="datetimeFigureOut">
              <a:rPr lang="de-DE" smtClean="0"/>
              <a:pPr/>
              <a:t>07.05.2025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FE9032B-9F2B-4F5F-A16B-6CEF1DE88B27}" type="slidenum">
              <a:rPr lang="de-DE" smtClean="0"/>
              <a:pPr/>
              <a:t>‹Nr.›</a:t>
            </a:fld>
            <a:endParaRPr lang="de-DE"/>
          </a:p>
        </p:txBody>
      </p:sp>
    </p:spTree>
    <p:extLst>
      <p:ext uri="{BB962C8B-B14F-4D97-AF65-F5344CB8AC3E}">
        <p14:creationId xmlns:p14="http://schemas.microsoft.com/office/powerpoint/2010/main" val="2847202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F411698-122E-4AB8-955A-B36178F337A5}" type="datetimeFigureOut">
              <a:rPr lang="de-DE" smtClean="0"/>
              <a:pPr/>
              <a:t>07.05.2025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FE9032B-9F2B-4F5F-A16B-6CEF1DE88B27}" type="slidenum">
              <a:rPr lang="de-DE" smtClean="0"/>
              <a:pPr/>
              <a:t>‹Nr.›</a:t>
            </a:fld>
            <a:endParaRPr lang="de-DE"/>
          </a:p>
        </p:txBody>
      </p:sp>
    </p:spTree>
    <p:extLst>
      <p:ext uri="{BB962C8B-B14F-4D97-AF65-F5344CB8AC3E}">
        <p14:creationId xmlns:p14="http://schemas.microsoft.com/office/powerpoint/2010/main" val="1910427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F411698-122E-4AB8-955A-B36178F337A5}" type="datetimeFigureOut">
              <a:rPr lang="de-DE" smtClean="0"/>
              <a:pPr/>
              <a:t>07.05.2025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FE9032B-9F2B-4F5F-A16B-6CEF1DE88B27}" type="slidenum">
              <a:rPr lang="de-DE" smtClean="0"/>
              <a:pPr/>
              <a:t>‹Nr.›</a:t>
            </a:fld>
            <a:endParaRPr lang="de-DE"/>
          </a:p>
        </p:txBody>
      </p:sp>
    </p:spTree>
    <p:extLst>
      <p:ext uri="{BB962C8B-B14F-4D97-AF65-F5344CB8AC3E}">
        <p14:creationId xmlns:p14="http://schemas.microsoft.com/office/powerpoint/2010/main" val="670276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F411698-122E-4AB8-955A-B36178F337A5}" type="datetimeFigureOut">
              <a:rPr lang="de-DE" smtClean="0"/>
              <a:pPr/>
              <a:t>07.05.2025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FE9032B-9F2B-4F5F-A16B-6CEF1DE88B27}" type="slidenum">
              <a:rPr lang="de-DE" smtClean="0"/>
              <a:pPr/>
              <a:t>‹Nr.›</a:t>
            </a:fld>
            <a:endParaRPr lang="de-DE"/>
          </a:p>
        </p:txBody>
      </p:sp>
    </p:spTree>
    <p:extLst>
      <p:ext uri="{BB962C8B-B14F-4D97-AF65-F5344CB8AC3E}">
        <p14:creationId xmlns:p14="http://schemas.microsoft.com/office/powerpoint/2010/main" val="1770091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e-DE"/>
              <a:t>Mastertitelformat bearbeiten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9F411698-122E-4AB8-955A-B36178F337A5}" type="datetimeFigureOut">
              <a:rPr lang="de-DE" smtClean="0"/>
              <a:pPr/>
              <a:t>07.05.2025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FE9032B-9F2B-4F5F-A16B-6CEF1DE88B27}" type="slidenum">
              <a:rPr lang="de-DE" smtClean="0"/>
              <a:pPr/>
              <a:t>‹Nr.›</a:t>
            </a:fld>
            <a:endParaRPr lang="de-DE"/>
          </a:p>
        </p:txBody>
      </p:sp>
    </p:spTree>
    <p:extLst>
      <p:ext uri="{BB962C8B-B14F-4D97-AF65-F5344CB8AC3E}">
        <p14:creationId xmlns:p14="http://schemas.microsoft.com/office/powerpoint/2010/main" val="873510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9F411698-122E-4AB8-955A-B36178F337A5}" type="datetimeFigureOut">
              <a:rPr lang="de-DE" smtClean="0"/>
              <a:pPr/>
              <a:t>07.05.2025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BFE9032B-9F2B-4F5F-A16B-6CEF1DE88B27}" type="slidenum">
              <a:rPr lang="de-DE" smtClean="0"/>
              <a:pPr/>
              <a:t>‹Nr.›</a:t>
            </a:fld>
            <a:endParaRPr lang="de-DE"/>
          </a:p>
        </p:txBody>
      </p:sp>
    </p:spTree>
    <p:extLst>
      <p:ext uri="{BB962C8B-B14F-4D97-AF65-F5344CB8AC3E}">
        <p14:creationId xmlns:p14="http://schemas.microsoft.com/office/powerpoint/2010/main" val="177893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e-DE"/>
              <a:t>Mastertitelformat bearbeiten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Content Placeholder 3"/>
          <p:cNvSpPr>
            <a:spLocks noGrp="1"/>
          </p:cNvSpPr>
          <p:nvPr>
            <p:ph sz="half" idx="2"/>
          </p:nvPr>
        </p:nvSpPr>
        <p:spPr>
          <a:xfrm>
            <a:off x="472381" y="3618442"/>
            <a:ext cx="2901255"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Content Placeholder 5"/>
          <p:cNvSpPr>
            <a:spLocks noGrp="1"/>
          </p:cNvSpPr>
          <p:nvPr>
            <p:ph sz="quarter" idx="4"/>
          </p:nvPr>
        </p:nvSpPr>
        <p:spPr>
          <a:xfrm>
            <a:off x="3471863" y="3618442"/>
            <a:ext cx="2915543"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9F411698-122E-4AB8-955A-B36178F337A5}" type="datetimeFigureOut">
              <a:rPr lang="de-DE" smtClean="0"/>
              <a:pPr/>
              <a:t>07.05.2025</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BFE9032B-9F2B-4F5F-A16B-6CEF1DE88B27}" type="slidenum">
              <a:rPr lang="de-DE" smtClean="0"/>
              <a:pPr/>
              <a:t>‹Nr.›</a:t>
            </a:fld>
            <a:endParaRPr lang="de-DE"/>
          </a:p>
        </p:txBody>
      </p:sp>
    </p:spTree>
    <p:extLst>
      <p:ext uri="{BB962C8B-B14F-4D97-AF65-F5344CB8AC3E}">
        <p14:creationId xmlns:p14="http://schemas.microsoft.com/office/powerpoint/2010/main" val="2101599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9F411698-122E-4AB8-955A-B36178F337A5}" type="datetimeFigureOut">
              <a:rPr lang="de-DE" smtClean="0"/>
              <a:pPr/>
              <a:t>07.05.2025</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BFE9032B-9F2B-4F5F-A16B-6CEF1DE88B27}" type="slidenum">
              <a:rPr lang="de-DE" smtClean="0"/>
              <a:pPr/>
              <a:t>‹Nr.›</a:t>
            </a:fld>
            <a:endParaRPr lang="de-DE"/>
          </a:p>
        </p:txBody>
      </p:sp>
    </p:spTree>
    <p:extLst>
      <p:ext uri="{BB962C8B-B14F-4D97-AF65-F5344CB8AC3E}">
        <p14:creationId xmlns:p14="http://schemas.microsoft.com/office/powerpoint/2010/main" val="2151817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411698-122E-4AB8-955A-B36178F337A5}" type="datetimeFigureOut">
              <a:rPr lang="de-DE" smtClean="0"/>
              <a:pPr/>
              <a:t>07.05.2025</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BFE9032B-9F2B-4F5F-A16B-6CEF1DE88B27}" type="slidenum">
              <a:rPr lang="de-DE" smtClean="0"/>
              <a:pPr/>
              <a:t>‹Nr.›</a:t>
            </a:fld>
            <a:endParaRPr lang="de-DE"/>
          </a:p>
        </p:txBody>
      </p:sp>
    </p:spTree>
    <p:extLst>
      <p:ext uri="{BB962C8B-B14F-4D97-AF65-F5344CB8AC3E}">
        <p14:creationId xmlns:p14="http://schemas.microsoft.com/office/powerpoint/2010/main" val="3641038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9F411698-122E-4AB8-955A-B36178F337A5}" type="datetimeFigureOut">
              <a:rPr lang="de-DE" smtClean="0"/>
              <a:pPr/>
              <a:t>07.05.2025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BFE9032B-9F2B-4F5F-A16B-6CEF1DE88B27}" type="slidenum">
              <a:rPr lang="de-DE" smtClean="0"/>
              <a:pPr/>
              <a:t>‹Nr.›</a:t>
            </a:fld>
            <a:endParaRPr lang="de-DE"/>
          </a:p>
        </p:txBody>
      </p:sp>
    </p:spTree>
    <p:extLst>
      <p:ext uri="{BB962C8B-B14F-4D97-AF65-F5344CB8AC3E}">
        <p14:creationId xmlns:p14="http://schemas.microsoft.com/office/powerpoint/2010/main" val="1980772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9F411698-122E-4AB8-955A-B36178F337A5}" type="datetimeFigureOut">
              <a:rPr lang="de-DE" smtClean="0"/>
              <a:pPr/>
              <a:t>07.05.2025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BFE9032B-9F2B-4F5F-A16B-6CEF1DE88B27}" type="slidenum">
              <a:rPr lang="de-DE" smtClean="0"/>
              <a:pPr/>
              <a:t>‹Nr.›</a:t>
            </a:fld>
            <a:endParaRPr lang="de-DE"/>
          </a:p>
        </p:txBody>
      </p:sp>
    </p:spTree>
    <p:extLst>
      <p:ext uri="{BB962C8B-B14F-4D97-AF65-F5344CB8AC3E}">
        <p14:creationId xmlns:p14="http://schemas.microsoft.com/office/powerpoint/2010/main" val="2308232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F411698-122E-4AB8-955A-B36178F337A5}" type="datetimeFigureOut">
              <a:rPr lang="de-DE" smtClean="0"/>
              <a:pPr/>
              <a:t>07.05.2025</a:t>
            </a:fld>
            <a:endParaRPr lang="de-DE"/>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FE9032B-9F2B-4F5F-A16B-6CEF1DE88B27}" type="slidenum">
              <a:rPr lang="de-DE" smtClean="0"/>
              <a:pPr/>
              <a:t>‹Nr.›</a:t>
            </a:fld>
            <a:endParaRPr lang="de-DE"/>
          </a:p>
        </p:txBody>
      </p:sp>
    </p:spTree>
    <p:extLst>
      <p:ext uri="{BB962C8B-B14F-4D97-AF65-F5344CB8AC3E}">
        <p14:creationId xmlns:p14="http://schemas.microsoft.com/office/powerpoint/2010/main" val="36778996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3.jpe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3153486" y="123791"/>
            <a:ext cx="2157813" cy="398991"/>
          </a:xfrm>
          <a:prstGeom prst="rect">
            <a:avLst/>
          </a:prstGeom>
          <a:noFill/>
          <a:ln w="9525">
            <a:noFill/>
            <a:miter lim="800000"/>
            <a:headEnd/>
            <a:tailEnd/>
          </a:ln>
        </p:spPr>
      </p:pic>
      <p:sp>
        <p:nvSpPr>
          <p:cNvPr id="19" name="Rechteck 18">
            <a:extLst>
              <a:ext uri="{FF2B5EF4-FFF2-40B4-BE49-F238E27FC236}">
                <a16:creationId xmlns:a16="http://schemas.microsoft.com/office/drawing/2014/main" id="{08A68746-4FC8-7DE2-E007-06F0BA1CBE3A}"/>
              </a:ext>
            </a:extLst>
          </p:cNvPr>
          <p:cNvSpPr/>
          <p:nvPr/>
        </p:nvSpPr>
        <p:spPr>
          <a:xfrm>
            <a:off x="287039" y="4465"/>
            <a:ext cx="115652" cy="9906000"/>
          </a:xfrm>
          <a:prstGeom prst="rect">
            <a:avLst/>
          </a:prstGeom>
          <a:solidFill>
            <a:schemeClr val="accent6"/>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7" name="Rechteck 16">
            <a:extLst>
              <a:ext uri="{FF2B5EF4-FFF2-40B4-BE49-F238E27FC236}">
                <a16:creationId xmlns:a16="http://schemas.microsoft.com/office/drawing/2014/main" id="{A0DD89F1-785B-67F0-9B19-E5AAA133BEB0}"/>
              </a:ext>
            </a:extLst>
          </p:cNvPr>
          <p:cNvSpPr/>
          <p:nvPr/>
        </p:nvSpPr>
        <p:spPr>
          <a:xfrm>
            <a:off x="0" y="632137"/>
            <a:ext cx="6858000" cy="999259"/>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7" name="Textfeld 6">
            <a:extLst>
              <a:ext uri="{FF2B5EF4-FFF2-40B4-BE49-F238E27FC236}">
                <a16:creationId xmlns:a16="http://schemas.microsoft.com/office/drawing/2014/main" id="{A834752F-D16E-8F53-4EAB-F6EB13059A15}"/>
              </a:ext>
            </a:extLst>
          </p:cNvPr>
          <p:cNvSpPr txBox="1"/>
          <p:nvPr/>
        </p:nvSpPr>
        <p:spPr>
          <a:xfrm>
            <a:off x="217404" y="1058087"/>
            <a:ext cx="5499367" cy="461665"/>
          </a:xfrm>
          <a:prstGeom prst="rect">
            <a:avLst/>
          </a:prstGeom>
          <a:noFill/>
        </p:spPr>
        <p:txBody>
          <a:bodyPr wrap="square">
            <a:spAutoFit/>
          </a:bodyPr>
          <a:lstStyle/>
          <a:p>
            <a:pPr algn="ctr" fontAlgn="base"/>
            <a:r>
              <a:rPr lang="en-GB" sz="2400" b="1" dirty="0" err="1">
                <a:solidFill>
                  <a:schemeClr val="bg1"/>
                </a:solidFill>
                <a:latin typeface="Akkurat" panose="02000503040000020004" pitchFamily="2" charset="0"/>
              </a:rPr>
              <a:t>Gruppendiskussions</a:t>
            </a:r>
            <a:r>
              <a:rPr lang="en-GB" sz="2400" b="1" dirty="0">
                <a:solidFill>
                  <a:schemeClr val="bg1"/>
                </a:solidFill>
                <a:latin typeface="Akkurat" panose="02000503040000020004" pitchFamily="2" charset="0"/>
              </a:rPr>
              <a:t>-Workshop</a:t>
            </a:r>
            <a:endParaRPr lang="en-GB" sz="2400" b="1" dirty="0">
              <a:solidFill>
                <a:schemeClr val="bg1"/>
              </a:solidFill>
              <a:effectLst/>
              <a:latin typeface="Akkurat" panose="02000503040000020004" pitchFamily="2" charset="0"/>
            </a:endParaRPr>
          </a:p>
        </p:txBody>
      </p:sp>
      <p:sp>
        <p:nvSpPr>
          <p:cNvPr id="41" name="Textfeld 40">
            <a:extLst>
              <a:ext uri="{FF2B5EF4-FFF2-40B4-BE49-F238E27FC236}">
                <a16:creationId xmlns:a16="http://schemas.microsoft.com/office/drawing/2014/main" id="{ECF89926-A7A7-58B6-6F35-28216DF4F4FE}"/>
              </a:ext>
            </a:extLst>
          </p:cNvPr>
          <p:cNvSpPr txBox="1"/>
          <p:nvPr/>
        </p:nvSpPr>
        <p:spPr>
          <a:xfrm>
            <a:off x="2385984" y="6447871"/>
            <a:ext cx="4472016" cy="553998"/>
          </a:xfrm>
          <a:prstGeom prst="rect">
            <a:avLst/>
          </a:prstGeom>
          <a:noFill/>
        </p:spPr>
        <p:txBody>
          <a:bodyPr wrap="square" rtlCol="0">
            <a:spAutoFit/>
          </a:bodyPr>
          <a:lstStyle/>
          <a:p>
            <a:pPr algn="r"/>
            <a:r>
              <a:rPr lang="de-DE" sz="1500" b="1" dirty="0">
                <a:solidFill>
                  <a:schemeClr val="tx1">
                    <a:lumMod val="95000"/>
                    <a:lumOff val="5000"/>
                  </a:schemeClr>
                </a:solidFill>
                <a:latin typeface="Akkurat" panose="02000503040000020004" pitchFamily="2" charset="0"/>
              </a:rPr>
              <a:t>Raum 0.512</a:t>
            </a:r>
          </a:p>
          <a:p>
            <a:pPr algn="r"/>
            <a:r>
              <a:rPr lang="de-DE" sz="1500" dirty="0">
                <a:solidFill>
                  <a:schemeClr val="tx1">
                    <a:lumMod val="95000"/>
                    <a:lumOff val="5000"/>
                  </a:schemeClr>
                </a:solidFill>
                <a:latin typeface="Akkurat" panose="02000503040000020004" pitchFamily="2" charset="0"/>
              </a:rPr>
              <a:t>Emil-Figge-Str. 50, 44221 Dortmund</a:t>
            </a:r>
          </a:p>
        </p:txBody>
      </p:sp>
      <p:sp>
        <p:nvSpPr>
          <p:cNvPr id="43" name="Textfeld 42">
            <a:extLst>
              <a:ext uri="{FF2B5EF4-FFF2-40B4-BE49-F238E27FC236}">
                <a16:creationId xmlns:a16="http://schemas.microsoft.com/office/drawing/2014/main" id="{76FDCEB5-A180-DB33-3356-4F978834FC9A}"/>
              </a:ext>
            </a:extLst>
          </p:cNvPr>
          <p:cNvSpPr txBox="1"/>
          <p:nvPr/>
        </p:nvSpPr>
        <p:spPr>
          <a:xfrm>
            <a:off x="5716771" y="6072008"/>
            <a:ext cx="1141229" cy="307777"/>
          </a:xfrm>
          <a:prstGeom prst="rect">
            <a:avLst/>
          </a:prstGeom>
          <a:solidFill>
            <a:schemeClr val="accent6"/>
          </a:solidFill>
          <a:ln>
            <a:solidFill>
              <a:schemeClr val="accent6"/>
            </a:solidFill>
          </a:ln>
        </p:spPr>
        <p:txBody>
          <a:bodyPr wrap="square" rtlCol="0">
            <a:spAutoFit/>
          </a:bodyPr>
          <a:lstStyle/>
          <a:p>
            <a:r>
              <a:rPr lang="de-DE" sz="1400" dirty="0">
                <a:solidFill>
                  <a:schemeClr val="bg1"/>
                </a:solidFill>
                <a:latin typeface="Akkurat" panose="02000503040000020004" pitchFamily="2" charset="0"/>
              </a:rPr>
              <a:t>Ort</a:t>
            </a:r>
          </a:p>
        </p:txBody>
      </p:sp>
      <p:pic>
        <p:nvPicPr>
          <p:cNvPr id="22" name="Grafik 21" descr="Ein Bild, das Text enthält.&#10;&#10;Automatisch generierte Beschreibu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77694" y="-165"/>
            <a:ext cx="1280306" cy="1699647"/>
          </a:xfrm>
          <a:prstGeom prst="rect">
            <a:avLst/>
          </a:prstGeom>
          <a:noFill/>
          <a:ln>
            <a:noFill/>
          </a:ln>
        </p:spPr>
      </p:pic>
      <p:pic>
        <p:nvPicPr>
          <p:cNvPr id="23" name="Grafik 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8481" y="126055"/>
            <a:ext cx="2439755" cy="393621"/>
          </a:xfrm>
          <a:prstGeom prst="rect">
            <a:avLst/>
          </a:prstGeom>
        </p:spPr>
      </p:pic>
      <p:sp>
        <p:nvSpPr>
          <p:cNvPr id="24" name="Textfeld 23">
            <a:extLst>
              <a:ext uri="{FF2B5EF4-FFF2-40B4-BE49-F238E27FC236}">
                <a16:creationId xmlns:a16="http://schemas.microsoft.com/office/drawing/2014/main" id="{76FDCEB5-A180-DB33-3356-4F978834FC9A}"/>
              </a:ext>
            </a:extLst>
          </p:cNvPr>
          <p:cNvSpPr txBox="1"/>
          <p:nvPr/>
        </p:nvSpPr>
        <p:spPr>
          <a:xfrm>
            <a:off x="385707" y="7190610"/>
            <a:ext cx="1134594" cy="307777"/>
          </a:xfrm>
          <a:prstGeom prst="rect">
            <a:avLst/>
          </a:prstGeom>
          <a:solidFill>
            <a:schemeClr val="accent6"/>
          </a:solidFill>
          <a:ln>
            <a:solidFill>
              <a:schemeClr val="accent6"/>
            </a:solidFill>
          </a:ln>
        </p:spPr>
        <p:txBody>
          <a:bodyPr wrap="square" rtlCol="0">
            <a:spAutoFit/>
          </a:bodyPr>
          <a:lstStyle/>
          <a:p>
            <a:r>
              <a:rPr lang="de-DE" sz="1400" dirty="0">
                <a:solidFill>
                  <a:schemeClr val="bg1"/>
                </a:solidFill>
                <a:latin typeface="Akkurat" panose="02000503040000020004" pitchFamily="2" charset="0"/>
              </a:rPr>
              <a:t>Zeitplan</a:t>
            </a:r>
          </a:p>
        </p:txBody>
      </p:sp>
      <p:sp>
        <p:nvSpPr>
          <p:cNvPr id="18" name="Rechteck 17"/>
          <p:cNvSpPr/>
          <p:nvPr/>
        </p:nvSpPr>
        <p:spPr>
          <a:xfrm>
            <a:off x="442996" y="1848475"/>
            <a:ext cx="6197600" cy="5201424"/>
          </a:xfrm>
          <a:prstGeom prst="rect">
            <a:avLst/>
          </a:prstGeom>
        </p:spPr>
        <p:txBody>
          <a:bodyPr wrap="square">
            <a:spAutoFit/>
          </a:bodyPr>
          <a:lstStyle/>
          <a:p>
            <a:r>
              <a:rPr lang="de-DE" sz="1600" dirty="0">
                <a:solidFill>
                  <a:srgbClr val="000000"/>
                </a:solidFill>
                <a:effectLst/>
                <a:latin typeface="Akkurat" panose="02000503040000020004" pitchFamily="2" charset="0"/>
                <a:ea typeface="Calibri" panose="020F0502020204030204" pitchFamily="34" charset="0"/>
              </a:rPr>
              <a:t>Im Rahmen des Promotionskollegs „Neue Herausforderungen in alternden Gesellschaften“ laden wir zur Teilnahme an unserem Workshop ein. Der Workshop behandelt das Gruppendiskussionsverfahren insbesondere im Hinblick auf damit verbundene Herausforderungen und Fallstricke im Forschungsprozess.</a:t>
            </a:r>
            <a:endParaRPr lang="de-DE" sz="1600" dirty="0">
              <a:effectLst/>
              <a:latin typeface="Akkurat" panose="02000503040000020004" pitchFamily="2" charset="0"/>
              <a:ea typeface="Calibri" panose="020F0502020204030204" pitchFamily="34" charset="0"/>
            </a:endParaRPr>
          </a:p>
          <a:p>
            <a:endParaRPr lang="de-DE" sz="1600" dirty="0">
              <a:solidFill>
                <a:srgbClr val="000000"/>
              </a:solidFill>
              <a:effectLst/>
              <a:latin typeface="Akkurat" panose="02000503040000020004" pitchFamily="2" charset="0"/>
              <a:ea typeface="Calibri" panose="020F0502020204030204" pitchFamily="34" charset="0"/>
            </a:endParaRPr>
          </a:p>
          <a:p>
            <a:r>
              <a:rPr lang="de-DE" sz="1600" dirty="0">
                <a:solidFill>
                  <a:srgbClr val="000000"/>
                </a:solidFill>
                <a:effectLst/>
                <a:latin typeface="Akkurat" panose="02000503040000020004" pitchFamily="2" charset="0"/>
                <a:ea typeface="Calibri" panose="020F0502020204030204" pitchFamily="34" charset="0"/>
              </a:rPr>
              <a:t>Im ersten Teil gibt Dr. Franz Erhard im interaktiven Vortragsstil einen Überblick über Methodologie und Methode. Im zweiten Teil werden vor diesem Hintergrund konkrete Forschungsvorhaben vorgestellt und gemeinsam diskutiert.</a:t>
            </a:r>
          </a:p>
          <a:p>
            <a:endParaRPr lang="de-DE" dirty="0">
              <a:solidFill>
                <a:srgbClr val="000000"/>
              </a:solidFill>
              <a:latin typeface="Aptos"/>
              <a:ea typeface="Calibri" panose="020F0502020204030204" pitchFamily="34" charset="0"/>
            </a:endParaRPr>
          </a:p>
          <a:p>
            <a:r>
              <a:rPr lang="de-DE" sz="1800" dirty="0">
                <a:solidFill>
                  <a:srgbClr val="000000"/>
                </a:solidFill>
                <a:effectLst/>
                <a:latin typeface="Aptos"/>
                <a:ea typeface="Calibri" panose="020F0502020204030204" pitchFamily="34" charset="0"/>
              </a:rPr>
              <a:t>Dr. Franz Erhard ist wissenschaftlicher Mitarbeiter und Projektleiter an der Universität Siegen. </a:t>
            </a:r>
            <a:r>
              <a:rPr lang="de-DE" dirty="0">
                <a:solidFill>
                  <a:srgbClr val="000000"/>
                </a:solidFill>
                <a:latin typeface="Aptos"/>
                <a:ea typeface="Calibri" panose="020F0502020204030204" pitchFamily="34" charset="0"/>
              </a:rPr>
              <a:t>In seiner Forschung u.a. zu Armut und Religion </a:t>
            </a:r>
            <a:r>
              <a:rPr lang="de-DE" sz="1800" dirty="0">
                <a:solidFill>
                  <a:srgbClr val="000000"/>
                </a:solidFill>
                <a:effectLst/>
                <a:latin typeface="Aptos"/>
                <a:ea typeface="Calibri" panose="020F0502020204030204" pitchFamily="34" charset="0"/>
              </a:rPr>
              <a:t>befasst er sich mit Methodologien </a:t>
            </a:r>
            <a:r>
              <a:rPr lang="de-DE" dirty="0">
                <a:solidFill>
                  <a:srgbClr val="000000"/>
                </a:solidFill>
                <a:latin typeface="Aptos"/>
                <a:ea typeface="Calibri" panose="020F0502020204030204" pitchFamily="34" charset="0"/>
              </a:rPr>
              <a:t>und Methoden </a:t>
            </a:r>
            <a:r>
              <a:rPr lang="de-DE" sz="1800" dirty="0">
                <a:solidFill>
                  <a:srgbClr val="000000"/>
                </a:solidFill>
                <a:effectLst/>
                <a:latin typeface="Aptos"/>
                <a:ea typeface="Calibri" panose="020F0502020204030204" pitchFamily="34" charset="0"/>
              </a:rPr>
              <a:t>qualitativer Sozialforschung.</a:t>
            </a:r>
            <a:endParaRPr lang="de-DE" sz="1800" dirty="0">
              <a:effectLst/>
              <a:latin typeface="Calibri" panose="020F0502020204030204" pitchFamily="34" charset="0"/>
              <a:ea typeface="Calibri" panose="020F0502020204030204" pitchFamily="34" charset="0"/>
            </a:endParaRPr>
          </a:p>
          <a:p>
            <a:r>
              <a:rPr lang="de-DE" sz="1800" dirty="0">
                <a:solidFill>
                  <a:srgbClr val="000000"/>
                </a:solidFill>
                <a:effectLst/>
                <a:latin typeface="Aptos"/>
                <a:ea typeface="Calibri" panose="020F0502020204030204" pitchFamily="34" charset="0"/>
              </a:rPr>
              <a:t> </a:t>
            </a:r>
            <a:endParaRPr lang="de-DE" sz="1800" dirty="0">
              <a:effectLst/>
              <a:latin typeface="Calibri" panose="020F0502020204030204" pitchFamily="34" charset="0"/>
              <a:ea typeface="Calibri" panose="020F0502020204030204" pitchFamily="34" charset="0"/>
            </a:endParaRPr>
          </a:p>
          <a:p>
            <a:endParaRPr lang="de-DE" sz="1600" dirty="0">
              <a:solidFill>
                <a:srgbClr val="000000"/>
              </a:solidFill>
              <a:effectLst/>
              <a:latin typeface="Akkurat" panose="02000503040000020004" pitchFamily="2" charset="0"/>
              <a:ea typeface="Calibri" panose="020F0502020204030204" pitchFamily="34" charset="0"/>
            </a:endParaRPr>
          </a:p>
          <a:p>
            <a:endParaRPr lang="de-DE" sz="1600" dirty="0">
              <a:solidFill>
                <a:srgbClr val="000000"/>
              </a:solidFill>
              <a:latin typeface="Akkurat" panose="02000503040000020004" pitchFamily="2" charset="0"/>
              <a:ea typeface="Calibri" panose="020F0502020204030204" pitchFamily="34" charset="0"/>
            </a:endParaRPr>
          </a:p>
          <a:p>
            <a:endParaRPr lang="de-DE" sz="1600" dirty="0">
              <a:effectLst/>
              <a:latin typeface="Akkurat" panose="02000503040000020004" pitchFamily="2" charset="0"/>
              <a:ea typeface="Calibri" panose="020F0502020204030204" pitchFamily="34" charset="0"/>
            </a:endParaRPr>
          </a:p>
        </p:txBody>
      </p:sp>
      <p:sp>
        <p:nvSpPr>
          <p:cNvPr id="20" name="Textfeld 19">
            <a:extLst>
              <a:ext uri="{FF2B5EF4-FFF2-40B4-BE49-F238E27FC236}">
                <a16:creationId xmlns:a16="http://schemas.microsoft.com/office/drawing/2014/main" id="{76FDCEB5-A180-DB33-3356-4F978834FC9A}"/>
              </a:ext>
            </a:extLst>
          </p:cNvPr>
          <p:cNvSpPr txBox="1"/>
          <p:nvPr/>
        </p:nvSpPr>
        <p:spPr>
          <a:xfrm>
            <a:off x="368723" y="6074512"/>
            <a:ext cx="1696421" cy="307777"/>
          </a:xfrm>
          <a:prstGeom prst="rect">
            <a:avLst/>
          </a:prstGeom>
          <a:solidFill>
            <a:schemeClr val="accent6"/>
          </a:solidFill>
          <a:ln>
            <a:solidFill>
              <a:schemeClr val="accent6"/>
            </a:solidFill>
          </a:ln>
        </p:spPr>
        <p:txBody>
          <a:bodyPr wrap="square" rtlCol="0">
            <a:spAutoFit/>
          </a:bodyPr>
          <a:lstStyle/>
          <a:p>
            <a:r>
              <a:rPr lang="de-DE" sz="1400" dirty="0">
                <a:solidFill>
                  <a:schemeClr val="bg1"/>
                </a:solidFill>
                <a:latin typeface="Akkurat" panose="02000503040000020004" pitchFamily="2" charset="0"/>
              </a:rPr>
              <a:t>Datum / Uhrzeit</a:t>
            </a:r>
          </a:p>
        </p:txBody>
      </p:sp>
      <p:sp>
        <p:nvSpPr>
          <p:cNvPr id="2" name="Textfeld 1">
            <a:extLst>
              <a:ext uri="{FF2B5EF4-FFF2-40B4-BE49-F238E27FC236}">
                <a16:creationId xmlns:a16="http://schemas.microsoft.com/office/drawing/2014/main" id="{937A86C2-0D05-046A-C63D-6DD91F82C8E6}"/>
              </a:ext>
            </a:extLst>
          </p:cNvPr>
          <p:cNvSpPr txBox="1"/>
          <p:nvPr/>
        </p:nvSpPr>
        <p:spPr>
          <a:xfrm>
            <a:off x="2122650" y="771964"/>
            <a:ext cx="1596840" cy="400110"/>
          </a:xfrm>
          <a:prstGeom prst="rect">
            <a:avLst/>
          </a:prstGeom>
          <a:noFill/>
        </p:spPr>
        <p:txBody>
          <a:bodyPr wrap="square" rtlCol="0">
            <a:spAutoFit/>
          </a:bodyPr>
          <a:lstStyle/>
          <a:p>
            <a:r>
              <a:rPr lang="de-DE" sz="2000" b="1" dirty="0">
                <a:solidFill>
                  <a:schemeClr val="bg1"/>
                </a:solidFill>
                <a:latin typeface="Akkurat" panose="02000503040000020004" pitchFamily="2" charset="0"/>
              </a:rPr>
              <a:t>20.06.2025</a:t>
            </a:r>
          </a:p>
        </p:txBody>
      </p:sp>
      <p:sp>
        <p:nvSpPr>
          <p:cNvPr id="3" name="Textfeld 2">
            <a:extLst>
              <a:ext uri="{FF2B5EF4-FFF2-40B4-BE49-F238E27FC236}">
                <a16:creationId xmlns:a16="http://schemas.microsoft.com/office/drawing/2014/main" id="{19339986-FAAE-77C8-5E4A-D0727803E7EF}"/>
              </a:ext>
            </a:extLst>
          </p:cNvPr>
          <p:cNvSpPr txBox="1"/>
          <p:nvPr/>
        </p:nvSpPr>
        <p:spPr>
          <a:xfrm>
            <a:off x="368723" y="6450579"/>
            <a:ext cx="1864840" cy="553998"/>
          </a:xfrm>
          <a:prstGeom prst="rect">
            <a:avLst/>
          </a:prstGeom>
          <a:noFill/>
        </p:spPr>
        <p:txBody>
          <a:bodyPr wrap="square" rtlCol="0">
            <a:spAutoFit/>
          </a:bodyPr>
          <a:lstStyle/>
          <a:p>
            <a:r>
              <a:rPr lang="de-DE" sz="1500" b="1" dirty="0">
                <a:latin typeface="Akkurat" panose="02000503040000020004" pitchFamily="2" charset="0"/>
                <a:ea typeface="Akkurat LL" panose="020B0504020101010102" pitchFamily="34" charset="-126"/>
                <a:cs typeface="Akkurat LL" panose="020B0504020101010102" pitchFamily="34" charset="-126"/>
              </a:rPr>
              <a:t>      20.06.2025</a:t>
            </a:r>
          </a:p>
          <a:p>
            <a:r>
              <a:rPr lang="de-DE" sz="1500" dirty="0">
                <a:latin typeface="Akkurat" panose="02000503040000020004" pitchFamily="2" charset="0"/>
                <a:ea typeface="Akkurat LL" panose="020B0504020101010102" pitchFamily="34" charset="-126"/>
                <a:cs typeface="Akkurat LL" panose="020B0504020101010102" pitchFamily="34" charset="-126"/>
              </a:rPr>
              <a:t>11:00 – 15:00 Uhr</a:t>
            </a:r>
          </a:p>
        </p:txBody>
      </p:sp>
      <p:sp>
        <p:nvSpPr>
          <p:cNvPr id="25" name="Textfeld 24">
            <a:extLst>
              <a:ext uri="{FF2B5EF4-FFF2-40B4-BE49-F238E27FC236}">
                <a16:creationId xmlns:a16="http://schemas.microsoft.com/office/drawing/2014/main" id="{40A71323-FCBC-48E9-8B6C-454F0277D3FB}"/>
              </a:ext>
            </a:extLst>
          </p:cNvPr>
          <p:cNvSpPr txBox="1"/>
          <p:nvPr/>
        </p:nvSpPr>
        <p:spPr>
          <a:xfrm>
            <a:off x="385707" y="8880359"/>
            <a:ext cx="1134594" cy="307777"/>
          </a:xfrm>
          <a:prstGeom prst="rect">
            <a:avLst/>
          </a:prstGeom>
          <a:solidFill>
            <a:schemeClr val="accent6"/>
          </a:solidFill>
          <a:ln>
            <a:solidFill>
              <a:schemeClr val="accent6"/>
            </a:solidFill>
          </a:ln>
        </p:spPr>
        <p:txBody>
          <a:bodyPr wrap="square" rtlCol="0">
            <a:spAutoFit/>
          </a:bodyPr>
          <a:lstStyle/>
          <a:p>
            <a:r>
              <a:rPr lang="de-DE" sz="1400" dirty="0">
                <a:solidFill>
                  <a:schemeClr val="bg1"/>
                </a:solidFill>
                <a:latin typeface="Akkurat" panose="02000503040000020004" pitchFamily="2" charset="0"/>
              </a:rPr>
              <a:t>Anmeldung</a:t>
            </a:r>
          </a:p>
        </p:txBody>
      </p:sp>
      <p:pic>
        <p:nvPicPr>
          <p:cNvPr id="8" name="Grafik 7" descr="Gruppenbrainstorming mit einfarbiger Füllung">
            <a:extLst>
              <a:ext uri="{FF2B5EF4-FFF2-40B4-BE49-F238E27FC236}">
                <a16:creationId xmlns:a16="http://schemas.microsoft.com/office/drawing/2014/main" id="{22AA91C0-F700-4827-8148-8DFA0B09F7E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209507" y="8549943"/>
            <a:ext cx="1279770" cy="1279770"/>
          </a:xfrm>
          <a:prstGeom prst="rect">
            <a:avLst/>
          </a:prstGeom>
        </p:spPr>
      </p:pic>
      <p:pic>
        <p:nvPicPr>
          <p:cNvPr id="12" name="Grafik 11" descr="Markierung mit einfarbiger Füllung">
            <a:extLst>
              <a:ext uri="{FF2B5EF4-FFF2-40B4-BE49-F238E27FC236}">
                <a16:creationId xmlns:a16="http://schemas.microsoft.com/office/drawing/2014/main" id="{1840E795-FE2E-42CB-B7BC-CA9B5E546F6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flipH="1">
            <a:off x="5471091" y="6468444"/>
            <a:ext cx="289566" cy="289566"/>
          </a:xfrm>
          <a:prstGeom prst="rect">
            <a:avLst/>
          </a:prstGeom>
        </p:spPr>
      </p:pic>
      <p:pic>
        <p:nvPicPr>
          <p:cNvPr id="14" name="Grafik 13" descr="E-Mail mit einfarbiger Füllung">
            <a:extLst>
              <a:ext uri="{FF2B5EF4-FFF2-40B4-BE49-F238E27FC236}">
                <a16:creationId xmlns:a16="http://schemas.microsoft.com/office/drawing/2014/main" id="{A509C8E4-DE45-4D95-A1E7-E3F5FBDF3A4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72326" y="9621425"/>
            <a:ext cx="250371" cy="250371"/>
          </a:xfrm>
          <a:prstGeom prst="rect">
            <a:avLst/>
          </a:prstGeom>
        </p:spPr>
      </p:pic>
      <p:pic>
        <p:nvPicPr>
          <p:cNvPr id="16" name="Grafik 15" descr="Tageskalender mit einfarbiger Füllung">
            <a:extLst>
              <a:ext uri="{FF2B5EF4-FFF2-40B4-BE49-F238E27FC236}">
                <a16:creationId xmlns:a16="http://schemas.microsoft.com/office/drawing/2014/main" id="{F27FE369-B100-400D-8139-7B8EA8E16C9D}"/>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444933" y="6490829"/>
            <a:ext cx="244797" cy="244797"/>
          </a:xfrm>
          <a:prstGeom prst="rect">
            <a:avLst/>
          </a:prstGeom>
        </p:spPr>
      </p:pic>
      <p:sp>
        <p:nvSpPr>
          <p:cNvPr id="21" name="Textfeld 20">
            <a:extLst>
              <a:ext uri="{FF2B5EF4-FFF2-40B4-BE49-F238E27FC236}">
                <a16:creationId xmlns:a16="http://schemas.microsoft.com/office/drawing/2014/main" id="{E5F545A8-48E7-4F30-871E-1E4212C231A6}"/>
              </a:ext>
            </a:extLst>
          </p:cNvPr>
          <p:cNvSpPr txBox="1"/>
          <p:nvPr/>
        </p:nvSpPr>
        <p:spPr>
          <a:xfrm>
            <a:off x="437910" y="9132491"/>
            <a:ext cx="5033181" cy="744306"/>
          </a:xfrm>
          <a:prstGeom prst="rect">
            <a:avLst/>
          </a:prstGeom>
          <a:noFill/>
        </p:spPr>
        <p:txBody>
          <a:bodyPr wrap="square" rtlCol="0">
            <a:spAutoFit/>
          </a:bodyPr>
          <a:lstStyle/>
          <a:p>
            <a:pPr>
              <a:lnSpc>
                <a:spcPct val="150000"/>
              </a:lnSpc>
            </a:pPr>
            <a:r>
              <a:rPr lang="de-DE" sz="1500" dirty="0">
                <a:latin typeface="Akkurat" panose="02000503040000020004" pitchFamily="2" charset="0"/>
                <a:ea typeface="Akkurat LL" panose="020B0504020101010102"/>
              </a:rPr>
              <a:t>Anmeldungen bitte bis zum </a:t>
            </a:r>
            <a:r>
              <a:rPr lang="de-DE" sz="1500" b="1" dirty="0">
                <a:latin typeface="Akkurat" panose="02000503040000020004" pitchFamily="2" charset="0"/>
                <a:ea typeface="Akkurat LL" panose="020B0504020101010102"/>
              </a:rPr>
              <a:t>04.06.2025</a:t>
            </a:r>
            <a:r>
              <a:rPr lang="de-DE" sz="1500" dirty="0">
                <a:latin typeface="Akkurat" panose="02000503040000020004" pitchFamily="2" charset="0"/>
                <a:ea typeface="Akkurat LL" panose="020B0504020101010102"/>
              </a:rPr>
              <a:t> an</a:t>
            </a:r>
          </a:p>
          <a:p>
            <a:pPr>
              <a:lnSpc>
                <a:spcPct val="150000"/>
              </a:lnSpc>
            </a:pPr>
            <a:r>
              <a:rPr lang="de-DE" sz="1500" dirty="0">
                <a:latin typeface="Akkurat" panose="02000503040000020004" pitchFamily="2" charset="0"/>
                <a:ea typeface="Akkurat LL" panose="020B0504020101010102"/>
              </a:rPr>
              <a:t>      promotionskolleg.fk17@tu-dortmund.de</a:t>
            </a:r>
          </a:p>
        </p:txBody>
      </p:sp>
      <p:sp>
        <p:nvSpPr>
          <p:cNvPr id="5" name="Textfeld 4">
            <a:extLst>
              <a:ext uri="{FF2B5EF4-FFF2-40B4-BE49-F238E27FC236}">
                <a16:creationId xmlns:a16="http://schemas.microsoft.com/office/drawing/2014/main" id="{8C95261D-3442-4ABD-ADBB-BD3E5BB9A088}"/>
              </a:ext>
            </a:extLst>
          </p:cNvPr>
          <p:cNvSpPr txBox="1"/>
          <p:nvPr/>
        </p:nvSpPr>
        <p:spPr>
          <a:xfrm>
            <a:off x="368723" y="7547533"/>
            <a:ext cx="6098729" cy="1523494"/>
          </a:xfrm>
          <a:prstGeom prst="rect">
            <a:avLst/>
          </a:prstGeom>
          <a:noFill/>
        </p:spPr>
        <p:txBody>
          <a:bodyPr wrap="square" rtlCol="0">
            <a:spAutoFit/>
          </a:bodyPr>
          <a:lstStyle/>
          <a:p>
            <a:r>
              <a:rPr lang="de-DE" sz="1500" u="sng" dirty="0">
                <a:effectLst/>
                <a:latin typeface="Akkurat" panose="02000503040000020004" pitchFamily="2" charset="0"/>
                <a:ea typeface="Calibri" panose="020F0502020204030204" pitchFamily="34" charset="0"/>
              </a:rPr>
              <a:t>11:15-12:45</a:t>
            </a:r>
            <a:r>
              <a:rPr lang="de-DE" sz="1500" dirty="0">
                <a:effectLst/>
                <a:latin typeface="Akkurat" panose="02000503040000020004" pitchFamily="2" charset="0"/>
                <a:ea typeface="Calibri" panose="020F0502020204030204" pitchFamily="34" charset="0"/>
              </a:rPr>
              <a:t> Input: Gruppendiskussionen: Methode und Methodologie </a:t>
            </a:r>
            <a:br>
              <a:rPr lang="de-DE" sz="1500" dirty="0">
                <a:effectLst/>
                <a:latin typeface="Akkurat" panose="02000503040000020004" pitchFamily="2" charset="0"/>
                <a:ea typeface="Calibri" panose="020F0502020204030204" pitchFamily="34" charset="0"/>
              </a:rPr>
            </a:br>
            <a:r>
              <a:rPr lang="de-DE" sz="1500" u="sng" dirty="0">
                <a:effectLst/>
                <a:latin typeface="Akkurat" panose="02000503040000020004" pitchFamily="2" charset="0"/>
                <a:ea typeface="Calibri" panose="020F0502020204030204" pitchFamily="34" charset="0"/>
              </a:rPr>
              <a:t>12:45-13:30</a:t>
            </a:r>
            <a:r>
              <a:rPr lang="de-DE" sz="1500" dirty="0">
                <a:effectLst/>
                <a:latin typeface="Akkurat" panose="02000503040000020004" pitchFamily="2" charset="0"/>
                <a:ea typeface="Calibri" panose="020F0502020204030204" pitchFamily="34" charset="0"/>
              </a:rPr>
              <a:t> Pause </a:t>
            </a:r>
            <a:br>
              <a:rPr lang="de-DE" sz="1500" dirty="0">
                <a:effectLst/>
                <a:latin typeface="Akkurat" panose="02000503040000020004" pitchFamily="2" charset="0"/>
                <a:ea typeface="Calibri" panose="020F0502020204030204" pitchFamily="34" charset="0"/>
              </a:rPr>
            </a:br>
            <a:r>
              <a:rPr lang="de-DE" sz="1500" u="sng" dirty="0">
                <a:effectLst/>
                <a:latin typeface="Akkurat" panose="02000503040000020004" pitchFamily="2" charset="0"/>
                <a:ea typeface="Calibri" panose="020F0502020204030204" pitchFamily="34" charset="0"/>
              </a:rPr>
              <a:t>13:30-14:30</a:t>
            </a:r>
            <a:r>
              <a:rPr lang="de-DE" sz="1500" dirty="0">
                <a:effectLst/>
                <a:latin typeface="Akkurat" panose="02000503040000020004" pitchFamily="2" charset="0"/>
                <a:ea typeface="Calibri" panose="020F0502020204030204" pitchFamily="34" charset="0"/>
              </a:rPr>
              <a:t> Empirische Beispiele</a:t>
            </a:r>
            <a:br>
              <a:rPr lang="de-DE" sz="1500" dirty="0">
                <a:effectLst/>
                <a:latin typeface="Akkurat" panose="02000503040000020004" pitchFamily="2" charset="0"/>
                <a:ea typeface="Calibri" panose="020F0502020204030204" pitchFamily="34" charset="0"/>
              </a:rPr>
            </a:br>
            <a:r>
              <a:rPr lang="de-DE" sz="1500" u="sng" dirty="0">
                <a:effectLst/>
                <a:latin typeface="Akkurat" panose="02000503040000020004" pitchFamily="2" charset="0"/>
                <a:ea typeface="Calibri" panose="020F0502020204030204" pitchFamily="34" charset="0"/>
              </a:rPr>
              <a:t>14:30-15:00</a:t>
            </a:r>
            <a:r>
              <a:rPr lang="de-DE" sz="1500" dirty="0">
                <a:effectLst/>
                <a:latin typeface="Akkurat" panose="02000503040000020004" pitchFamily="2" charset="0"/>
                <a:ea typeface="Calibri" panose="020F0502020204030204" pitchFamily="34" charset="0"/>
              </a:rPr>
              <a:t> Abschlussdiskussion</a:t>
            </a:r>
          </a:p>
          <a:p>
            <a:endParaRPr lang="de-DE" dirty="0"/>
          </a:p>
        </p:txBody>
      </p:sp>
    </p:spTree>
    <p:extLst>
      <p:ext uri="{BB962C8B-B14F-4D97-AF65-F5344CB8AC3E}">
        <p14:creationId xmlns:p14="http://schemas.microsoft.com/office/powerpoint/2010/main" val="355370866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159</Words>
  <Application>Microsoft Office PowerPoint</Application>
  <PresentationFormat>A4-Papier (210 x 297 mm)</PresentationFormat>
  <Paragraphs>20</Paragraphs>
  <Slides>1</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vt:i4>
      </vt:variant>
    </vt:vector>
  </HeadingPairs>
  <TitlesOfParts>
    <vt:vector size="7" baseType="lpstr">
      <vt:lpstr>Akkurat</vt:lpstr>
      <vt:lpstr>Aptos</vt:lpstr>
      <vt:lpstr>Arial</vt:lpstr>
      <vt:lpstr>Calibri</vt:lpstr>
      <vt:lpstr>Calibri Light</vt:lpstr>
      <vt:lpstr>Office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Anna Lorenzen</dc:creator>
  <cp:lastModifiedBy>Referat Forschungsförderung, SHK 2</cp:lastModifiedBy>
  <cp:revision>91</cp:revision>
  <dcterms:created xsi:type="dcterms:W3CDTF">2023-05-23T11:07:15Z</dcterms:created>
  <dcterms:modified xsi:type="dcterms:W3CDTF">2025-05-07T12:51:06Z</dcterms:modified>
</cp:coreProperties>
</file>